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48" r:id="rId1"/>
    <p:sldMasterId id="2147483830" r:id="rId2"/>
  </p:sldMasterIdLst>
  <p:notesMasterIdLst>
    <p:notesMasterId r:id="rId14"/>
  </p:notesMasterIdLst>
  <p:handoutMasterIdLst>
    <p:handoutMasterId r:id="rId15"/>
  </p:handoutMasterIdLst>
  <p:sldIdLst>
    <p:sldId id="256" r:id="rId3"/>
    <p:sldId id="524" r:id="rId4"/>
    <p:sldId id="528" r:id="rId5"/>
    <p:sldId id="452" r:id="rId6"/>
    <p:sldId id="525" r:id="rId7"/>
    <p:sldId id="530" r:id="rId8"/>
    <p:sldId id="529" r:id="rId9"/>
    <p:sldId id="531" r:id="rId10"/>
    <p:sldId id="505" r:id="rId11"/>
    <p:sldId id="532" r:id="rId12"/>
    <p:sldId id="372" r:id="rId13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00"/>
    <a:srgbClr val="CC0099"/>
    <a:srgbClr val="FF66CC"/>
    <a:srgbClr val="008000"/>
    <a:srgbClr val="CC3300"/>
    <a:srgbClr val="33CCCC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7" autoAdjust="0"/>
    <p:restoredTop sz="91119" autoAdjust="0"/>
  </p:normalViewPr>
  <p:slideViewPr>
    <p:cSldViewPr>
      <p:cViewPr>
        <p:scale>
          <a:sx n="66" d="100"/>
          <a:sy n="66" d="100"/>
        </p:scale>
        <p:origin x="-127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16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EF881F33-E23F-4D96-9CB2-66D4988B2755}" type="datetimeFigureOut">
              <a:rPr lang="en-GB" smtClean="0"/>
              <a:pPr/>
              <a:t>20/05/2020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5DD5C5C8-B966-48F2-8B25-C1E944C7A8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0455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9" y="4715155"/>
            <a:ext cx="4984961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0307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9" tIns="45719" rIns="91439" bIns="4571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430307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9" tIns="45719" rIns="91439" bIns="4571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8B3E279-8648-4D43-8DC5-E943B497EB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1953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B3E279-8648-4D43-8DC5-E943B497EB28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B3E279-8648-4D43-8DC5-E943B497EB2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9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B3E279-8648-4D43-8DC5-E943B497EB2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308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B3E279-8648-4D43-8DC5-E943B497EB2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919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6900" y="5715000"/>
            <a:ext cx="7772400" cy="11430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981200"/>
            <a:ext cx="6019800" cy="3810000"/>
          </a:xfrm>
        </p:spPr>
        <p:txBody>
          <a:bodyPr/>
          <a:lstStyle>
            <a:lvl1pPr marL="0" indent="0">
              <a:buFontTx/>
              <a:buNone/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1FD1D-76EE-46D9-9BD4-029CBA8BC3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96FEF-4866-47F5-8104-27A2DF3120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950D8-6587-4A13-9657-E76C53D0C1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5F67-42D2-4E19-AA22-06844C7A0BB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20/05/2020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386B9-9BED-44F5-839D-87D5F4913D8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548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5F67-42D2-4E19-AA22-06844C7A0BB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20/05/2020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386B9-9BED-44F5-839D-87D5F4913D8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526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5F67-42D2-4E19-AA22-06844C7A0BB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20/05/2020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386B9-9BED-44F5-839D-87D5F4913D8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19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5F67-42D2-4E19-AA22-06844C7A0BB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20/05/2020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386B9-9BED-44F5-839D-87D5F4913D8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181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5F67-42D2-4E19-AA22-06844C7A0BB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20/05/2020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386B9-9BED-44F5-839D-87D5F4913D8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349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5F67-42D2-4E19-AA22-06844C7A0BB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20/05/2020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386B9-9BED-44F5-839D-87D5F4913D8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7301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5F67-42D2-4E19-AA22-06844C7A0BB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20/05/2020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386B9-9BED-44F5-839D-87D5F4913D8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89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E0E95-0C32-4321-B25A-009686C433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5F67-42D2-4E19-AA22-06844C7A0BB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20/05/2020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386B9-9BED-44F5-839D-87D5F4913D8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783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5F67-42D2-4E19-AA22-06844C7A0BB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20/05/2020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386B9-9BED-44F5-839D-87D5F4913D8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06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5F67-42D2-4E19-AA22-06844C7A0BB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20/05/2020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386B9-9BED-44F5-839D-87D5F4913D8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8129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5F67-42D2-4E19-AA22-06844C7A0BB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20/05/2020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386B9-9BED-44F5-839D-87D5F4913D8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69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2BE94-9AC6-4384-9324-154DF1CA66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1CF45-283E-4452-8593-2C032D5F82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26EFB-E5CD-46F0-83A4-F10CFFCDF3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C5047-B768-4B2B-8D8D-E3F1C1D067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FE418-17C8-4390-A468-87DCAEBE97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7CE52-4BD2-4D81-869F-9F18BCEE6F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439E6-7235-4FCD-8661-EC1D036B02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149F343A-A9AE-44FC-A539-331A30272E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8000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8000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8000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8000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3415F67-42D2-4E19-AA22-06844C7A0BBC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20/05/2020</a:t>
            </a:fld>
            <a:endParaRPr lang="en-GB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73386B9-9BED-44F5-839D-87D5F4913D89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543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FmqKGEcid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www.youtube.com/watch?v=eVhWwciaqOE" TargetMode="Externa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jOqbXFxZbjAhVSzoUKHeozDzQQjRx6BAgBEAU&amp;url=https://www.apollogleneagles.in/hand-micro-surgery.php&amp;psig=AOvVaw2SRfVYQPZKVutOI87B2jyC&amp;ust=156216701803290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tiff"/><Relationship Id="rId5" Type="http://schemas.microsoft.com/office/2007/relationships/hdphoto" Target="../media/hdphoto1.wdp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9512" y="6464537"/>
            <a:ext cx="2246908" cy="360040"/>
          </a:xfrm>
        </p:spPr>
        <p:txBody>
          <a:bodyPr/>
          <a:lstStyle/>
          <a:p>
            <a:pPr eaLnBrk="1" hangingPunct="1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	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7544" y="1556792"/>
            <a:ext cx="8032948" cy="4248472"/>
          </a:xfrm>
        </p:spPr>
        <p:txBody>
          <a:bodyPr/>
          <a:lstStyle/>
          <a:p>
            <a:pPr algn="ctr" eaLnBrk="1" hangingPunct="1"/>
            <a:r>
              <a:rPr lang="en-US" sz="5400" b="1" dirty="0" smtClean="0">
                <a:solidFill>
                  <a:schemeClr val="accent3"/>
                </a:solidFill>
              </a:rPr>
              <a:t>Providing a Secure Base </a:t>
            </a:r>
          </a:p>
          <a:p>
            <a:pPr algn="ctr" eaLnBrk="1" hangingPunct="1"/>
            <a:r>
              <a:rPr lang="en-US" sz="5400" b="1" dirty="0">
                <a:solidFill>
                  <a:schemeClr val="accent3"/>
                </a:solidFill>
              </a:rPr>
              <a:t>W</a:t>
            </a:r>
            <a:r>
              <a:rPr lang="en-US" sz="5400" b="1" dirty="0" smtClean="0">
                <a:solidFill>
                  <a:schemeClr val="accent3"/>
                </a:solidFill>
              </a:rPr>
              <a:t>hen Nothing Else Feels </a:t>
            </a:r>
            <a:r>
              <a:rPr lang="en-US" sz="5400" b="1" dirty="0">
                <a:solidFill>
                  <a:schemeClr val="accent3"/>
                </a:solidFill>
              </a:rPr>
              <a:t>S</a:t>
            </a:r>
            <a:r>
              <a:rPr lang="en-US" sz="5400" b="1" dirty="0" smtClean="0">
                <a:solidFill>
                  <a:schemeClr val="accent3"/>
                </a:solidFill>
              </a:rPr>
              <a:t>ecure.</a:t>
            </a:r>
            <a:endParaRPr lang="en-GB" sz="5400" b="1" dirty="0" smtClean="0">
              <a:solidFill>
                <a:schemeClr val="accent3"/>
              </a:solidFill>
            </a:endParaRPr>
          </a:p>
          <a:p>
            <a:pPr algn="ctr"/>
            <a:r>
              <a:rPr lang="en-GB" sz="2400" dirty="0" smtClean="0">
                <a:solidFill>
                  <a:srgbClr val="FFFFFF"/>
                </a:solidFill>
              </a:rPr>
              <a:t>Re-opening our doors to the wider school community while supporting attachment needs and experiences of trauma and loss in adults and children.</a:t>
            </a:r>
          </a:p>
          <a:p>
            <a:pPr algn="ctr"/>
            <a:r>
              <a:rPr lang="en-GB" sz="2400" b="1" dirty="0" smtClean="0">
                <a:solidFill>
                  <a:srgbClr val="FFFFFF"/>
                </a:solidFill>
              </a:rPr>
              <a:t>Calderdale Virtual School</a:t>
            </a:r>
            <a:endParaRPr lang="en-GB" sz="2400" b="1" dirty="0" smtClean="0"/>
          </a:p>
          <a:p>
            <a:pPr algn="ctr"/>
            <a:r>
              <a:rPr lang="en-GB" sz="2400" dirty="0" smtClean="0"/>
              <a:t> </a:t>
            </a:r>
          </a:p>
        </p:txBody>
      </p:sp>
      <p:pic>
        <p:nvPicPr>
          <p:cNvPr id="2050" name="Picture 2" descr="cid:image001.png@01D44A91.69CA5C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331640" cy="141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FE418-17C8-4390-A468-87DCAEBE971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3074" name="Picture 2" descr="C:\Users\EEGT\Pictures\IMG_20190803_2304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-106080"/>
            <a:ext cx="5112570" cy="661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0" y="5484936"/>
            <a:ext cx="96202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75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School Matters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E0E95-0C32-4321-B25A-009686C433A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01208"/>
            <a:ext cx="96202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:\Users\EEGT\Pictures\strong bra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59759"/>
            <a:ext cx="3240360" cy="303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4116268"/>
            <a:ext cx="628769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Bradley Hand ITC" panose="03070402050302030203" pitchFamily="66" charset="0"/>
              </a:rPr>
              <a:t>This is a journey, not a destination. </a:t>
            </a:r>
            <a:r>
              <a:rPr lang="en-GB" sz="4000" b="1" dirty="0" smtClean="0">
                <a:latin typeface="Bradley Hand ITC" panose="03070402050302030203" pitchFamily="66" charset="0"/>
                <a:sym typeface="Wingdings" panose="05000000000000000000" pitchFamily="2" charset="2"/>
              </a:rPr>
              <a:t></a:t>
            </a:r>
            <a:r>
              <a:rPr lang="en-GB" sz="1400" b="1" dirty="0" smtClean="0">
                <a:latin typeface="+mn-lt"/>
                <a:sym typeface="Wingdings" panose="05000000000000000000" pitchFamily="2" charset="2"/>
              </a:rPr>
              <a:t> </a:t>
            </a:r>
          </a:p>
          <a:p>
            <a:pPr algn="ctr"/>
            <a:endParaRPr lang="en-GB" sz="1400" b="1" dirty="0" smtClean="0">
              <a:latin typeface="+mn-lt"/>
              <a:sym typeface="Wingdings" panose="05000000000000000000" pitchFamily="2" charset="2"/>
            </a:endParaRPr>
          </a:p>
          <a:p>
            <a:pPr algn="ctr"/>
            <a:r>
              <a:rPr lang="en-GB" sz="1600" b="1" dirty="0" smtClean="0">
                <a:latin typeface="+mn-lt"/>
                <a:sym typeface="Wingdings" panose="05000000000000000000" pitchFamily="2" charset="2"/>
              </a:rPr>
              <a:t>Further information available from Calderdale Virtual School.</a:t>
            </a:r>
            <a:endParaRPr lang="en-GB" sz="16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19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Definition of Trauma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052736"/>
            <a:ext cx="7772400" cy="4267200"/>
          </a:xfrm>
        </p:spPr>
        <p:txBody>
          <a:bodyPr/>
          <a:lstStyle/>
          <a:p>
            <a:pPr marL="0" indent="0">
              <a:buNone/>
            </a:pPr>
            <a:r>
              <a:rPr lang="en-GB" sz="3900" dirty="0" smtClean="0"/>
              <a:t>“Trauma is an experience that disrupts our inherent physiological need for safety, relationships and a sense of belonging” </a:t>
            </a:r>
            <a:r>
              <a:rPr lang="en-GB" sz="1600" dirty="0" smtClean="0"/>
              <a:t>Staci Haines</a:t>
            </a:r>
          </a:p>
          <a:p>
            <a:r>
              <a:rPr lang="en-GB" sz="2600" dirty="0" smtClean="0"/>
              <a:t>Your returning school community will each have experienced their own traumas and losses during this time and will continue to do so. </a:t>
            </a:r>
          </a:p>
          <a:p>
            <a:r>
              <a:rPr lang="en-GB" sz="2600" dirty="0" smtClean="0"/>
              <a:t>While we need to consider the physical practicalities of opening our doors wider, we ignore the emotional impact at our peril.</a:t>
            </a:r>
            <a:endParaRPr lang="en-GB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E0E95-0C32-4321-B25A-009686C433A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" y="5373216"/>
            <a:ext cx="1008112" cy="106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9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E0E95-0C32-4321-B25A-009686C433A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26" name="Picture 2" descr="C:\Users\EEGT\Pictures\IMG_20200513_08594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02" y="135338"/>
            <a:ext cx="5157741" cy="364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301208"/>
            <a:ext cx="1008112" cy="10659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4082558"/>
            <a:ext cx="84249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n-lt"/>
              </a:rPr>
              <a:t>We must be careful not to add further trauma. Remember; </a:t>
            </a:r>
            <a:r>
              <a:rPr lang="en-GB" sz="2000" dirty="0" smtClean="0">
                <a:solidFill>
                  <a:srgbClr val="FF0000"/>
                </a:solidFill>
                <a:latin typeface="+mn-lt"/>
              </a:rPr>
              <a:t>survival brain </a:t>
            </a:r>
            <a:r>
              <a:rPr lang="en-GB" sz="2000" dirty="0" smtClean="0">
                <a:latin typeface="+mn-lt"/>
              </a:rPr>
              <a:t>always trumps </a:t>
            </a:r>
            <a:r>
              <a:rPr lang="en-GB" sz="2000" dirty="0" smtClean="0">
                <a:solidFill>
                  <a:srgbClr val="00B050"/>
                </a:solidFill>
                <a:latin typeface="+mn-lt"/>
              </a:rPr>
              <a:t>learning brain</a:t>
            </a:r>
            <a:r>
              <a:rPr lang="en-GB" sz="2000" dirty="0" smtClean="0">
                <a:latin typeface="+mn-lt"/>
              </a:rPr>
              <a:t>.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smtClean="0">
                <a:latin typeface="+mn-lt"/>
              </a:rPr>
              <a:t> Understanding the biology of stress will help us </a:t>
            </a:r>
            <a:r>
              <a:rPr lang="en-GB" sz="2000" dirty="0" smtClean="0">
                <a:latin typeface="+mn-lt"/>
              </a:rPr>
              <a:t>to have compassion and understanding in our </a:t>
            </a:r>
            <a:r>
              <a:rPr lang="en-GB" sz="2000" smtClean="0">
                <a:latin typeface="+mn-lt"/>
              </a:rPr>
              <a:t>decision making.</a:t>
            </a:r>
            <a:endParaRPr lang="en-GB" sz="2000" dirty="0" smtClean="0">
              <a:latin typeface="+mn-lt"/>
            </a:endParaRPr>
          </a:p>
          <a:p>
            <a:pPr algn="ctr"/>
            <a:r>
              <a:rPr lang="en-GB" sz="2000" dirty="0" smtClean="0">
                <a:latin typeface="+mn-lt"/>
              </a:rPr>
              <a:t>Click below to see children explain this further.</a:t>
            </a:r>
          </a:p>
          <a:p>
            <a:pPr algn="ctr"/>
            <a:r>
              <a:rPr lang="en-GB" sz="2000" dirty="0">
                <a:latin typeface="+mn-lt"/>
                <a:hlinkClick r:id="rId5"/>
              </a:rPr>
              <a:t>https://</a:t>
            </a:r>
            <a:r>
              <a:rPr lang="en-GB" sz="2000" dirty="0" smtClean="0">
                <a:latin typeface="+mn-lt"/>
                <a:hlinkClick r:id="rId5"/>
              </a:rPr>
              <a:t>www.youtube.com/watch?v=eVhWwciaqOE</a:t>
            </a:r>
            <a:r>
              <a:rPr lang="en-GB" sz="2000" dirty="0" smtClean="0">
                <a:latin typeface="+mn-lt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4148" y="3812949"/>
            <a:ext cx="5260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latin typeface="+mn-lt"/>
              </a:rPr>
              <a:t>Image of French nursery playground from Twitter </a:t>
            </a:r>
            <a:endParaRPr lang="en-GB" sz="1200" dirty="0">
              <a:latin typeface="+mn-lt"/>
            </a:endParaRPr>
          </a:p>
        </p:txBody>
      </p:sp>
      <p:pic>
        <p:nvPicPr>
          <p:cNvPr id="1027" name="Picture 3" descr="C:\Users\EEGT\Pictures\triune brai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466" y="514350"/>
            <a:ext cx="35433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18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mage result for hand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74709"/>
            <a:ext cx="699135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2483768" y="836712"/>
            <a:ext cx="2088232" cy="2088232"/>
          </a:xfrm>
          <a:prstGeom prst="ellipse">
            <a:avLst/>
          </a:prstGeom>
          <a:solidFill>
            <a:srgbClr val="FFC000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smtClean="0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815917" y="2107014"/>
            <a:ext cx="2340259" cy="2258090"/>
          </a:xfrm>
          <a:prstGeom prst="ellipse">
            <a:avLst/>
          </a:prstGeom>
          <a:solidFill>
            <a:schemeClr val="bg1">
              <a:lumMod val="75000"/>
              <a:alpha val="58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smtClean="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923928" y="260648"/>
            <a:ext cx="2196244" cy="2088232"/>
          </a:xfrm>
          <a:prstGeom prst="ellipse">
            <a:avLst/>
          </a:prstGeom>
          <a:solidFill>
            <a:srgbClr val="0070C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smtClean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436096" y="836712"/>
            <a:ext cx="2088232" cy="2088232"/>
          </a:xfrm>
          <a:prstGeom prst="ellipse">
            <a:avLst/>
          </a:prstGeom>
          <a:solidFill>
            <a:srgbClr val="68A4A1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smtClean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123728" y="2420888"/>
            <a:ext cx="2088232" cy="2088232"/>
          </a:xfrm>
          <a:prstGeom prst="ellipse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smtClean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749332" y="2420888"/>
            <a:ext cx="2135036" cy="2088232"/>
          </a:xfrm>
          <a:prstGeom prst="ellipse">
            <a:avLst/>
          </a:prstGeom>
          <a:solidFill>
            <a:srgbClr val="DD2FC8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smtClean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5976" y="2780928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prstClr val="white"/>
                </a:solidFill>
                <a:latin typeface="Calibri"/>
              </a:rPr>
              <a:t>Secure Base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9992" y="980728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000" b="1" dirty="0" smtClean="0">
                <a:solidFill>
                  <a:prstClr val="white"/>
                </a:solidFill>
                <a:latin typeface="Calibri"/>
              </a:rPr>
              <a:t>Safety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6136" y="1588730"/>
            <a:ext cx="1627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000" b="1" dirty="0" smtClean="0">
                <a:solidFill>
                  <a:prstClr val="white"/>
                </a:solidFill>
                <a:latin typeface="Calibri"/>
              </a:rPr>
              <a:t>Relationships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28183" y="3244914"/>
            <a:ext cx="1440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000" b="1" dirty="0" smtClean="0">
                <a:solidFill>
                  <a:prstClr val="white"/>
                </a:solidFill>
                <a:latin typeface="Calibri"/>
              </a:rPr>
              <a:t>Acceptance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73778" y="3212976"/>
            <a:ext cx="1188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000" b="1" dirty="0" smtClean="0">
                <a:solidFill>
                  <a:prstClr val="white"/>
                </a:solidFill>
                <a:latin typeface="Calibri"/>
              </a:rPr>
              <a:t>Success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71800" y="1628800"/>
            <a:ext cx="1372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000" b="1" dirty="0" smtClean="0">
                <a:solidFill>
                  <a:prstClr val="white"/>
                </a:solidFill>
                <a:latin typeface="Calibri"/>
              </a:rPr>
              <a:t>Belonging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85434"/>
            <a:ext cx="1008112" cy="106591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51520" y="5934488"/>
            <a:ext cx="87401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Calderdale’s Secure Base Model</a:t>
            </a:r>
            <a:endParaRPr lang="en-US" sz="44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752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6" grpId="0" animBg="1"/>
      <p:bldP spid="10" grpId="0" animBg="1"/>
      <p:bldP spid="12" grpId="0" animBg="1"/>
      <p:bldP spid="13" grpId="0" animBg="1"/>
      <p:bldP spid="8" grpId="0"/>
      <p:bldP spid="9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72400" cy="1152128"/>
          </a:xfrm>
        </p:spPr>
        <p:txBody>
          <a:bodyPr/>
          <a:lstStyle/>
          <a:p>
            <a:pPr algn="ctr"/>
            <a:r>
              <a:rPr lang="en-GB" dirty="0" smtClean="0"/>
              <a:t>Adults First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268760"/>
            <a:ext cx="7772400" cy="4267200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The children will need the adults to feel and be, safe and well; physically and emotionally.</a:t>
            </a:r>
          </a:p>
          <a:p>
            <a:r>
              <a:rPr lang="en-GB" dirty="0" smtClean="0"/>
              <a:t>Stress is a contagion too.</a:t>
            </a:r>
          </a:p>
          <a:p>
            <a:r>
              <a:rPr lang="en-GB" dirty="0" smtClean="0"/>
              <a:t>How will you support staff well-being, including SLT?</a:t>
            </a:r>
          </a:p>
          <a:p>
            <a:r>
              <a:rPr lang="en-GB" dirty="0" smtClean="0"/>
              <a:t>What are your priorities at this time?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E0E95-0C32-4321-B25A-009686C433A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835696" y="4725144"/>
            <a:ext cx="1548172" cy="1512168"/>
          </a:xfrm>
          <a:prstGeom prst="ellipse">
            <a:avLst/>
          </a:prstGeom>
          <a:solidFill>
            <a:srgbClr val="0070C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prstClr val="white"/>
                </a:solidFill>
                <a:latin typeface="Calibri"/>
              </a:rPr>
              <a:t>Safety</a:t>
            </a:r>
            <a:endParaRPr lang="en-GB" dirty="0" smtClean="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292080" y="4725144"/>
            <a:ext cx="1656184" cy="1512168"/>
          </a:xfrm>
          <a:prstGeom prst="ellipse">
            <a:avLst/>
          </a:prstGeom>
          <a:solidFill>
            <a:srgbClr val="68A4A1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smtClean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2584" y="5281173"/>
            <a:ext cx="1627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000" b="1" dirty="0" smtClean="0">
                <a:solidFill>
                  <a:prstClr val="white"/>
                </a:solidFill>
                <a:latin typeface="Calibri"/>
              </a:rPr>
              <a:t>Relationships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49" y="5281173"/>
            <a:ext cx="1008112" cy="106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5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FE418-17C8-4390-A468-87DCAEBE971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3" name="Picture 2" descr="C:\Users\EEGT\Pictures\oxygen ma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6632"/>
            <a:ext cx="5140910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279109"/>
            <a:ext cx="1008112" cy="106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5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Then the Children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algn="ctr"/>
            <a:r>
              <a:rPr lang="en-GB" dirty="0" smtClean="0"/>
              <a:t>Provide time and space.</a:t>
            </a:r>
            <a:endParaRPr lang="en-GB" dirty="0"/>
          </a:p>
          <a:p>
            <a:pPr algn="ctr"/>
            <a:r>
              <a:rPr lang="en-GB" dirty="0" smtClean="0"/>
              <a:t>Provide routines and consistency.</a:t>
            </a:r>
          </a:p>
          <a:p>
            <a:pPr algn="ctr"/>
            <a:r>
              <a:rPr lang="en-GB" dirty="0" smtClean="0"/>
              <a:t>Provide boundaries and natural consequences, delivered with supportive nurture.</a:t>
            </a:r>
          </a:p>
          <a:p>
            <a:pPr algn="ctr"/>
            <a:r>
              <a:rPr lang="en-GB" dirty="0" smtClean="0"/>
              <a:t>Be curious and provide compassion and empathy.</a:t>
            </a:r>
          </a:p>
          <a:p>
            <a:pPr algn="ctr"/>
            <a:r>
              <a:rPr lang="en-GB" dirty="0" smtClean="0"/>
              <a:t>The academic will come with time.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E0E95-0C32-4321-B25A-009686C433A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043608" y="1152324"/>
            <a:ext cx="2196244" cy="2088232"/>
          </a:xfrm>
          <a:prstGeom prst="ellipse">
            <a:avLst/>
          </a:prstGeom>
          <a:solidFill>
            <a:srgbClr val="0070C0">
              <a:alpha val="5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940152" y="1187047"/>
            <a:ext cx="2088232" cy="2088232"/>
          </a:xfrm>
          <a:prstGeom prst="ellipse">
            <a:avLst/>
          </a:prstGeom>
          <a:solidFill>
            <a:srgbClr val="68A4A1">
              <a:alpha val="63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93658" y="1904052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3200" b="1" dirty="0" smtClean="0">
                <a:solidFill>
                  <a:prstClr val="white"/>
                </a:solidFill>
                <a:latin typeface="Calibri"/>
              </a:rPr>
              <a:t>Safety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0152" y="1904051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prstClr val="white"/>
                </a:solidFill>
                <a:latin typeface="Calibri"/>
              </a:rPr>
              <a:t>Relationships</a:t>
            </a:r>
          </a:p>
        </p:txBody>
      </p:sp>
      <p:sp>
        <p:nvSpPr>
          <p:cNvPr id="11" name="Oval 10"/>
          <p:cNvSpPr/>
          <p:nvPr/>
        </p:nvSpPr>
        <p:spPr>
          <a:xfrm>
            <a:off x="3457916" y="1444711"/>
            <a:ext cx="2088232" cy="2088232"/>
          </a:xfrm>
          <a:prstGeom prst="ellipse">
            <a:avLst/>
          </a:prstGeom>
          <a:solidFill>
            <a:srgbClr val="FFC000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smtClean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73940" y="2134883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800" b="1" dirty="0" smtClean="0">
                <a:solidFill>
                  <a:prstClr val="white"/>
                </a:solidFill>
                <a:latin typeface="Calibri"/>
              </a:rPr>
              <a:t>Belonging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373216"/>
            <a:ext cx="1008112" cy="106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15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FE418-17C8-4390-A468-87DCAEBE971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2050" name="Picture 2" descr="C:\Users\EEGT\Pictures\IMG_20200426_2357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0038"/>
            <a:ext cx="3888432" cy="608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373216"/>
            <a:ext cx="1008112" cy="10659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7944" y="214805"/>
            <a:ext cx="4680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n-lt"/>
              </a:rPr>
              <a:t>The behaviours that ‘show up’ may not be what you are expecting and you may need to look a little deeper than before.</a:t>
            </a:r>
            <a:endParaRPr lang="en-GB" dirty="0">
              <a:latin typeface="+mn-lt"/>
            </a:endParaRPr>
          </a:p>
        </p:txBody>
      </p:sp>
      <p:pic>
        <p:nvPicPr>
          <p:cNvPr id="2052" name="Picture 4" descr="C:\Users\EEGT\Pictures\VDK quo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035" y="1838547"/>
            <a:ext cx="3702338" cy="370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47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Please Remember….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074801"/>
            <a:ext cx="7916148" cy="443785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We have each experienced lockdown in different ways.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The way our brains and bodies function is a reflection of our experiences.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Toxic stress can lead to trauma responses</a:t>
            </a:r>
            <a:r>
              <a:rPr lang="en-GB" dirty="0"/>
              <a:t> </a:t>
            </a:r>
            <a:r>
              <a:rPr lang="en-GB" dirty="0" smtClean="0"/>
              <a:t>i.e. behaviour.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Behaviour is always communicating something.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Positive relationships support healing and resilience.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Consistent routines and boundaries delivered with kindness support safety.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Start where you are, do what you can.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We are here to support you. </a:t>
            </a:r>
          </a:p>
          <a:p>
            <a:pPr marL="0" indent="0">
              <a:buNone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E0E95-0C32-4321-B25A-009686C433A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0" y="5484936"/>
            <a:ext cx="96202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789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11999</TotalTime>
  <Words>401</Words>
  <Application>Microsoft Office PowerPoint</Application>
  <PresentationFormat>On-screen Show (4:3)</PresentationFormat>
  <Paragraphs>69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Blank Presentation</vt:lpstr>
      <vt:lpstr>Office Theme</vt:lpstr>
      <vt:lpstr>     </vt:lpstr>
      <vt:lpstr>Definition of Trauma </vt:lpstr>
      <vt:lpstr>PowerPoint Presentation</vt:lpstr>
      <vt:lpstr>PowerPoint Presentation</vt:lpstr>
      <vt:lpstr>Adults First</vt:lpstr>
      <vt:lpstr>PowerPoint Presentation</vt:lpstr>
      <vt:lpstr>Then the Children</vt:lpstr>
      <vt:lpstr>PowerPoint Presentation</vt:lpstr>
      <vt:lpstr>Please Remember….</vt:lpstr>
      <vt:lpstr>PowerPoint Presentation</vt:lpstr>
      <vt:lpstr>School Matters</vt:lpstr>
    </vt:vector>
  </TitlesOfParts>
  <Company>Ignition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Smith</dc:creator>
  <cp:lastModifiedBy>User</cp:lastModifiedBy>
  <cp:revision>948</cp:revision>
  <cp:lastPrinted>2020-01-20T13:15:06Z</cp:lastPrinted>
  <dcterms:created xsi:type="dcterms:W3CDTF">2005-02-02T16:26:10Z</dcterms:created>
  <dcterms:modified xsi:type="dcterms:W3CDTF">2020-05-20T07:39:05Z</dcterms:modified>
</cp:coreProperties>
</file>